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084"/>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DADE1-6403-D34F-A12E-207E0C009DB7}"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1C505-3308-2641-A7D0-18BB29AAAD30}" type="slidenum">
              <a:rPr lang="en-US" smtClean="0"/>
              <a:t>‹#›</a:t>
            </a:fld>
            <a:endParaRPr lang="en-US"/>
          </a:p>
        </p:txBody>
      </p:sp>
    </p:spTree>
    <p:extLst>
      <p:ext uri="{BB962C8B-B14F-4D97-AF65-F5344CB8AC3E}">
        <p14:creationId xmlns:p14="http://schemas.microsoft.com/office/powerpoint/2010/main" val="499538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C505-3308-2641-A7D0-18BB29AAAD30}" type="slidenum">
              <a:rPr lang="en-US" smtClean="0"/>
              <a:t>1</a:t>
            </a:fld>
            <a:endParaRPr lang="en-US"/>
          </a:p>
        </p:txBody>
      </p:sp>
    </p:spTree>
    <p:extLst>
      <p:ext uri="{BB962C8B-B14F-4D97-AF65-F5344CB8AC3E}">
        <p14:creationId xmlns:p14="http://schemas.microsoft.com/office/powerpoint/2010/main" val="48582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C505-3308-2641-A7D0-18BB29AAAD30}" type="slidenum">
              <a:rPr lang="en-US" smtClean="0"/>
              <a:t>2</a:t>
            </a:fld>
            <a:endParaRPr lang="en-US"/>
          </a:p>
        </p:txBody>
      </p:sp>
    </p:spTree>
    <p:extLst>
      <p:ext uri="{BB962C8B-B14F-4D97-AF65-F5344CB8AC3E}">
        <p14:creationId xmlns:p14="http://schemas.microsoft.com/office/powerpoint/2010/main" val="73475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C505-3308-2641-A7D0-18BB29AAAD30}" type="slidenum">
              <a:rPr lang="en-US" smtClean="0"/>
              <a:t>6</a:t>
            </a:fld>
            <a:endParaRPr lang="en-US"/>
          </a:p>
        </p:txBody>
      </p:sp>
    </p:spTree>
    <p:extLst>
      <p:ext uri="{BB962C8B-B14F-4D97-AF65-F5344CB8AC3E}">
        <p14:creationId xmlns:p14="http://schemas.microsoft.com/office/powerpoint/2010/main" val="24484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clusters in this subset from Clients dataset. The red cluster represents the clients with no payment default history and no history of having any housing loan. Whereas in the violet cluster contains data elements with no default history but the presence of housing loan. In both the clusters the records of bank balance, Job type and age are shown</a:t>
            </a:r>
          </a:p>
        </p:txBody>
      </p:sp>
      <p:sp>
        <p:nvSpPr>
          <p:cNvPr id="4" name="Slide Number Placeholder 3"/>
          <p:cNvSpPr>
            <a:spLocks noGrp="1"/>
          </p:cNvSpPr>
          <p:nvPr>
            <p:ph type="sldNum" sz="quarter" idx="5"/>
          </p:nvPr>
        </p:nvSpPr>
        <p:spPr/>
        <p:txBody>
          <a:bodyPr/>
          <a:lstStyle/>
          <a:p>
            <a:fld id="{4701C505-3308-2641-A7D0-18BB29AAAD30}" type="slidenum">
              <a:rPr lang="en-US" smtClean="0"/>
              <a:t>7</a:t>
            </a:fld>
            <a:endParaRPr lang="en-US"/>
          </a:p>
        </p:txBody>
      </p:sp>
    </p:spTree>
    <p:extLst>
      <p:ext uri="{BB962C8B-B14F-4D97-AF65-F5344CB8AC3E}">
        <p14:creationId xmlns:p14="http://schemas.microsoft.com/office/powerpoint/2010/main" val="2178996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In the subset, clusters are made as per bank clients with housing loan and personal loan which is clustered based on there education level and marital status. Green clusters represent the clients with no housing loan and personal loan, clustered based on the education and marital status. We can further see that majority people with tertiary education level have no housing and personal loan. Violet clusters shows the clients with mandatory housing loan. Most of the people who has housing loan are married or single. Red cluster shows the clients with both housing and personal loan which is mandatory in all the red clusters. It can further show that people with both personal loan and housing loan are married and their education level is secondary.</a:t>
            </a:r>
          </a:p>
          <a:p>
            <a:endParaRPr lang="en-US" dirty="0"/>
          </a:p>
        </p:txBody>
      </p:sp>
      <p:sp>
        <p:nvSpPr>
          <p:cNvPr id="4" name="Slide Number Placeholder 3"/>
          <p:cNvSpPr>
            <a:spLocks noGrp="1"/>
          </p:cNvSpPr>
          <p:nvPr>
            <p:ph type="sldNum" sz="quarter" idx="5"/>
          </p:nvPr>
        </p:nvSpPr>
        <p:spPr/>
        <p:txBody>
          <a:bodyPr/>
          <a:lstStyle/>
          <a:p>
            <a:fld id="{4701C505-3308-2641-A7D0-18BB29AAAD30}" type="slidenum">
              <a:rPr lang="en-US" smtClean="0"/>
              <a:t>8</a:t>
            </a:fld>
            <a:endParaRPr lang="en-US"/>
          </a:p>
        </p:txBody>
      </p:sp>
    </p:spTree>
    <p:extLst>
      <p:ext uri="{BB962C8B-B14F-4D97-AF65-F5344CB8AC3E}">
        <p14:creationId xmlns:p14="http://schemas.microsoft.com/office/powerpoint/2010/main" val="348661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four clusters for subset 1. when we hover into the yellow cluster, it can be interpreted that the horizontal distance to the hydrology is ranging from 0-900, where in the tree represents of the type : Spruce, and the tree type for all other clusters represents : other. The Horizontal distance for the red cluster ranges from 0-800,for the purple it ranges from 0-700, and finally, the range for the blue is from 0-400. We can observe that the horizontal range for the yellow cluster is highest and the is lowest for the blue cluster. Moving on to vertical distance, the purple cluster has the most negative values when compared to the other clusters. The vertical distance remains positive, with the red cluster having the highest values. The yellow, red and purple clusters come under 2000s and 3000s, whereas the blue cluster is within the range of 1000 and 2000. With respect to elevation, Red, yellow and purple have the highest elevation point. The slope for the red and purple clusters ranges from 0 to 25, whereas, the slope for the yellow cluster ranges from 0-29 and the blue ranges between 20s and 30s.</a:t>
            </a:r>
          </a:p>
          <a:p>
            <a:r>
              <a:rPr lang="en-US" dirty="0"/>
              <a:t>Blue has the highest slope.</a:t>
            </a:r>
          </a:p>
        </p:txBody>
      </p:sp>
      <p:sp>
        <p:nvSpPr>
          <p:cNvPr id="4" name="Slide Number Placeholder 3"/>
          <p:cNvSpPr>
            <a:spLocks noGrp="1"/>
          </p:cNvSpPr>
          <p:nvPr>
            <p:ph type="sldNum" sz="quarter" idx="5"/>
          </p:nvPr>
        </p:nvSpPr>
        <p:spPr/>
        <p:txBody>
          <a:bodyPr/>
          <a:lstStyle/>
          <a:p>
            <a:fld id="{4701C505-3308-2641-A7D0-18BB29AAAD30}" type="slidenum">
              <a:rPr lang="en-US" smtClean="0"/>
              <a:t>9</a:t>
            </a:fld>
            <a:endParaRPr lang="en-US"/>
          </a:p>
        </p:txBody>
      </p:sp>
    </p:spTree>
    <p:extLst>
      <p:ext uri="{BB962C8B-B14F-4D97-AF65-F5344CB8AC3E}">
        <p14:creationId xmlns:p14="http://schemas.microsoft.com/office/powerpoint/2010/main" val="327894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subset, we can observe that the violet cluster represents the tree type : others, and the red cluster represents the tree type : spruce. It can also be seen that the values of horizontal distance to the roadways ranges from 0-6000 for violet cluster and 300-6000 for the red cluster, representing that the more number of values lie under violet cluster. With respect to elevation point, the violet and the red cluster is within the range of  2000s and 3000s, the only difference is that the 3000s are more in red cluster. We can also observe that the range for slopes for both the clusters are constant.</a:t>
            </a:r>
          </a:p>
        </p:txBody>
      </p:sp>
      <p:sp>
        <p:nvSpPr>
          <p:cNvPr id="4" name="Slide Number Placeholder 3"/>
          <p:cNvSpPr>
            <a:spLocks noGrp="1"/>
          </p:cNvSpPr>
          <p:nvPr>
            <p:ph type="sldNum" sz="quarter" idx="5"/>
          </p:nvPr>
        </p:nvSpPr>
        <p:spPr/>
        <p:txBody>
          <a:bodyPr/>
          <a:lstStyle/>
          <a:p>
            <a:fld id="{4701C505-3308-2641-A7D0-18BB29AAAD30}" type="slidenum">
              <a:rPr lang="en-US" smtClean="0"/>
              <a:t>10</a:t>
            </a:fld>
            <a:endParaRPr lang="en-US"/>
          </a:p>
        </p:txBody>
      </p:sp>
    </p:spTree>
    <p:extLst>
      <p:ext uri="{BB962C8B-B14F-4D97-AF65-F5344CB8AC3E}">
        <p14:creationId xmlns:p14="http://schemas.microsoft.com/office/powerpoint/2010/main" val="340944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subset, we can observe that the violet cluster represents the tree type : others, and the red cluster represents the tree type : spruce. It can further be seen that the values horizontal distance to the roadways ranges from 0-4000 for violet cluster and 10-6000 for the red cluster, representing that the more number of values lie under red cluster. With respect to the elevation point the violet and the red  cluster comes under 2000s and 3000s, showing most of the points under 2000s, only difference is that the 3000s are more in red cluster. Finally, the range for slopes for the violet cluster ranges from 1-46, and the range for red cluster comes between 1-30.</a:t>
            </a:r>
          </a:p>
        </p:txBody>
      </p:sp>
      <p:sp>
        <p:nvSpPr>
          <p:cNvPr id="4" name="Slide Number Placeholder 3"/>
          <p:cNvSpPr>
            <a:spLocks noGrp="1"/>
          </p:cNvSpPr>
          <p:nvPr>
            <p:ph type="sldNum" sz="quarter" idx="5"/>
          </p:nvPr>
        </p:nvSpPr>
        <p:spPr/>
        <p:txBody>
          <a:bodyPr/>
          <a:lstStyle/>
          <a:p>
            <a:fld id="{4701C505-3308-2641-A7D0-18BB29AAAD30}" type="slidenum">
              <a:rPr lang="en-US" smtClean="0"/>
              <a:t>11</a:t>
            </a:fld>
            <a:endParaRPr lang="en-US"/>
          </a:p>
        </p:txBody>
      </p:sp>
    </p:spTree>
    <p:extLst>
      <p:ext uri="{BB962C8B-B14F-4D97-AF65-F5344CB8AC3E}">
        <p14:creationId xmlns:p14="http://schemas.microsoft.com/office/powerpoint/2010/main" val="2228657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4/21/20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4/21/20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4/21/20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94A1-D318-CC45-B876-470322D685F1}"/>
              </a:ext>
            </a:extLst>
          </p:cNvPr>
          <p:cNvSpPr>
            <a:spLocks noGrp="1"/>
          </p:cNvSpPr>
          <p:nvPr>
            <p:ph type="ctrTitle"/>
          </p:nvPr>
        </p:nvSpPr>
        <p:spPr>
          <a:xfrm>
            <a:off x="1154955" y="590973"/>
            <a:ext cx="8825658" cy="2677648"/>
          </a:xfrm>
        </p:spPr>
        <p:txBody>
          <a:bodyPr/>
          <a:lstStyle/>
          <a:p>
            <a:r>
              <a:rPr lang="en-US" dirty="0"/>
              <a:t>Data Visualization Using Python</a:t>
            </a:r>
          </a:p>
        </p:txBody>
      </p:sp>
      <p:sp>
        <p:nvSpPr>
          <p:cNvPr id="3" name="Subtitle 2">
            <a:extLst>
              <a:ext uri="{FF2B5EF4-FFF2-40B4-BE49-F238E27FC236}">
                <a16:creationId xmlns:a16="http://schemas.microsoft.com/office/drawing/2014/main" id="{F924CE7A-A8E4-CF4B-8DD2-BFC6C03C2B9A}"/>
              </a:ext>
            </a:extLst>
          </p:cNvPr>
          <p:cNvSpPr>
            <a:spLocks noGrp="1"/>
          </p:cNvSpPr>
          <p:nvPr>
            <p:ph type="subTitle" idx="1"/>
          </p:nvPr>
        </p:nvSpPr>
        <p:spPr>
          <a:xfrm>
            <a:off x="1154955" y="3840120"/>
            <a:ext cx="8825658" cy="1909170"/>
          </a:xfrm>
        </p:spPr>
        <p:txBody>
          <a:bodyPr>
            <a:normAutofit lnSpcReduction="10000"/>
          </a:bodyPr>
          <a:lstStyle/>
          <a:p>
            <a:r>
              <a:rPr lang="en-US" dirty="0"/>
              <a:t>Submitted by:</a:t>
            </a:r>
          </a:p>
          <a:p>
            <a:r>
              <a:rPr lang="en-US" dirty="0"/>
              <a:t>			   Koushik Gowda - 10515678</a:t>
            </a:r>
          </a:p>
          <a:p>
            <a:r>
              <a:rPr lang="en-US" dirty="0"/>
              <a:t>			   Santosh Vinayaka - 10518683</a:t>
            </a:r>
          </a:p>
          <a:p>
            <a:r>
              <a:rPr lang="en-US" dirty="0"/>
              <a:t>			   Goutham </a:t>
            </a:r>
            <a:r>
              <a:rPr lang="en-US" dirty="0" err="1"/>
              <a:t>Bitra</a:t>
            </a:r>
            <a:r>
              <a:rPr lang="en-US" dirty="0"/>
              <a:t> - 10522389</a:t>
            </a:r>
          </a:p>
          <a:p>
            <a:r>
              <a:rPr lang="en-US" dirty="0"/>
              <a:t>			    </a:t>
            </a:r>
            <a:r>
              <a:rPr lang="en-US" dirty="0" err="1"/>
              <a:t>Amith</a:t>
            </a:r>
            <a:r>
              <a:rPr lang="en-US" dirty="0"/>
              <a:t> Murali - 1051938</a:t>
            </a:r>
          </a:p>
        </p:txBody>
      </p:sp>
      <p:pic>
        <p:nvPicPr>
          <p:cNvPr id="4" name="Online Media 3" descr="Slide1">
            <a:hlinkClick r:id="" action="ppaction://media"/>
            <a:extLst>
              <a:ext uri="{FF2B5EF4-FFF2-40B4-BE49-F238E27FC236}">
                <a16:creationId xmlns:a16="http://schemas.microsoft.com/office/drawing/2014/main" id="{8CC4023A-F933-FA45-97DA-CF5AD354F4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4213" y="1700696"/>
            <a:ext cx="812800" cy="812800"/>
          </a:xfrm>
          <a:prstGeom prst="rect">
            <a:avLst/>
          </a:prstGeom>
        </p:spPr>
      </p:pic>
    </p:spTree>
    <p:extLst>
      <p:ext uri="{BB962C8B-B14F-4D97-AF65-F5344CB8AC3E}">
        <p14:creationId xmlns:p14="http://schemas.microsoft.com/office/powerpoint/2010/main" val="353508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3E1A-B2FE-784F-9C3B-34DFC3D94991}"/>
              </a:ext>
            </a:extLst>
          </p:cNvPr>
          <p:cNvSpPr>
            <a:spLocks noGrp="1"/>
          </p:cNvSpPr>
          <p:nvPr>
            <p:ph type="title"/>
          </p:nvPr>
        </p:nvSpPr>
        <p:spPr/>
        <p:txBody>
          <a:bodyPr/>
          <a:lstStyle/>
          <a:p>
            <a:r>
              <a:rPr lang="en-US" dirty="0"/>
              <a:t>Visualization and insights – Patches.csv</a:t>
            </a:r>
          </a:p>
        </p:txBody>
      </p:sp>
      <p:sp>
        <p:nvSpPr>
          <p:cNvPr id="3" name="Content Placeholder 2">
            <a:extLst>
              <a:ext uri="{FF2B5EF4-FFF2-40B4-BE49-F238E27FC236}">
                <a16:creationId xmlns:a16="http://schemas.microsoft.com/office/drawing/2014/main" id="{F0475AE9-9E58-7746-BA0F-597B90991EB2}"/>
              </a:ext>
            </a:extLst>
          </p:cNvPr>
          <p:cNvSpPr>
            <a:spLocks noGrp="1"/>
          </p:cNvSpPr>
          <p:nvPr>
            <p:ph idx="1"/>
          </p:nvPr>
        </p:nvSpPr>
        <p:spPr>
          <a:xfrm>
            <a:off x="1154954" y="2603500"/>
            <a:ext cx="5027185" cy="3416300"/>
          </a:xfrm>
        </p:spPr>
        <p:txBody>
          <a:bodyPr/>
          <a:lstStyle/>
          <a:p>
            <a:r>
              <a:rPr lang="en-US" dirty="0"/>
              <a:t>2 clusters</a:t>
            </a:r>
          </a:p>
          <a:p>
            <a:pPr lvl="1"/>
            <a:r>
              <a:rPr lang="en-US" dirty="0"/>
              <a:t>Violet</a:t>
            </a:r>
          </a:p>
          <a:p>
            <a:pPr lvl="2"/>
            <a:r>
              <a:rPr lang="en-US" dirty="0"/>
              <a:t>Represents Tree type : others</a:t>
            </a:r>
          </a:p>
          <a:p>
            <a:pPr lvl="2"/>
            <a:r>
              <a:rPr lang="en-US" dirty="0"/>
              <a:t>Horizontal distance to the roadways ranges from 0-6000</a:t>
            </a:r>
          </a:p>
          <a:p>
            <a:pPr lvl="1"/>
            <a:r>
              <a:rPr lang="en-US" dirty="0"/>
              <a:t>Red</a:t>
            </a:r>
          </a:p>
          <a:p>
            <a:pPr lvl="2"/>
            <a:r>
              <a:rPr lang="en-US" dirty="0"/>
              <a:t>Represents Tree type : Spruce </a:t>
            </a:r>
          </a:p>
          <a:p>
            <a:pPr lvl="2"/>
            <a:r>
              <a:rPr lang="en-US" dirty="0"/>
              <a:t>Horizontal distance to the roadways ranges from 300-6000</a:t>
            </a:r>
          </a:p>
          <a:p>
            <a:pPr marL="914400" lvl="2" indent="0">
              <a:buNone/>
            </a:pPr>
            <a:endParaRPr lang="en-US" dirty="0"/>
          </a:p>
        </p:txBody>
      </p:sp>
      <p:pic>
        <p:nvPicPr>
          <p:cNvPr id="5" name="Picture 4">
            <a:extLst>
              <a:ext uri="{FF2B5EF4-FFF2-40B4-BE49-F238E27FC236}">
                <a16:creationId xmlns:a16="http://schemas.microsoft.com/office/drawing/2014/main" id="{E66E75ED-7886-174E-96C5-3994001C8E5E}"/>
              </a:ext>
            </a:extLst>
          </p:cNvPr>
          <p:cNvPicPr>
            <a:picLocks noChangeAspect="1"/>
          </p:cNvPicPr>
          <p:nvPr/>
        </p:nvPicPr>
        <p:blipFill>
          <a:blip r:embed="rId5"/>
          <a:stretch>
            <a:fillRect/>
          </a:stretch>
        </p:blipFill>
        <p:spPr>
          <a:xfrm>
            <a:off x="6095999" y="2405269"/>
            <a:ext cx="5920409" cy="4343401"/>
          </a:xfrm>
          <a:prstGeom prst="rect">
            <a:avLst/>
          </a:prstGeom>
        </p:spPr>
      </p:pic>
      <p:pic>
        <p:nvPicPr>
          <p:cNvPr id="6" name="Online Media 5" descr="Slide10">
            <a:hlinkClick r:id="" action="ppaction://media"/>
            <a:extLst>
              <a:ext uri="{FF2B5EF4-FFF2-40B4-BE49-F238E27FC236}">
                <a16:creationId xmlns:a16="http://schemas.microsoft.com/office/drawing/2014/main" id="{EA3A7C1C-A059-A448-8585-124AE627D0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87802" y="1114287"/>
            <a:ext cx="812800" cy="812800"/>
          </a:xfrm>
          <a:prstGeom prst="rect">
            <a:avLst/>
          </a:prstGeom>
        </p:spPr>
      </p:pic>
    </p:spTree>
    <p:extLst>
      <p:ext uri="{BB962C8B-B14F-4D97-AF65-F5344CB8AC3E}">
        <p14:creationId xmlns:p14="http://schemas.microsoft.com/office/powerpoint/2010/main" val="53413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E14D-1CAC-FF4A-A232-5CC4BC81C37A}"/>
              </a:ext>
            </a:extLst>
          </p:cNvPr>
          <p:cNvSpPr>
            <a:spLocks noGrp="1"/>
          </p:cNvSpPr>
          <p:nvPr>
            <p:ph type="title"/>
          </p:nvPr>
        </p:nvSpPr>
        <p:spPr/>
        <p:txBody>
          <a:bodyPr/>
          <a:lstStyle/>
          <a:p>
            <a:r>
              <a:rPr lang="en-US" dirty="0"/>
              <a:t>Visualization and insights – Patches.csv</a:t>
            </a:r>
          </a:p>
        </p:txBody>
      </p:sp>
      <p:sp>
        <p:nvSpPr>
          <p:cNvPr id="3" name="Content Placeholder 2">
            <a:extLst>
              <a:ext uri="{FF2B5EF4-FFF2-40B4-BE49-F238E27FC236}">
                <a16:creationId xmlns:a16="http://schemas.microsoft.com/office/drawing/2014/main" id="{F0665F37-D0AE-9444-94D1-BB075EF2574F}"/>
              </a:ext>
            </a:extLst>
          </p:cNvPr>
          <p:cNvSpPr>
            <a:spLocks noGrp="1"/>
          </p:cNvSpPr>
          <p:nvPr>
            <p:ph idx="1"/>
          </p:nvPr>
        </p:nvSpPr>
        <p:spPr>
          <a:xfrm>
            <a:off x="1154954" y="2603500"/>
            <a:ext cx="4599803" cy="3416300"/>
          </a:xfrm>
        </p:spPr>
        <p:txBody>
          <a:bodyPr/>
          <a:lstStyle/>
          <a:p>
            <a:r>
              <a:rPr lang="en-US" dirty="0"/>
              <a:t>2 clusters</a:t>
            </a:r>
          </a:p>
          <a:p>
            <a:pPr lvl="1"/>
            <a:r>
              <a:rPr lang="en-US" dirty="0"/>
              <a:t>Violet</a:t>
            </a:r>
          </a:p>
          <a:p>
            <a:pPr lvl="2"/>
            <a:r>
              <a:rPr lang="en-US" dirty="0"/>
              <a:t>Represents Tree type : others</a:t>
            </a:r>
          </a:p>
          <a:p>
            <a:pPr lvl="2"/>
            <a:r>
              <a:rPr lang="en-US" dirty="0"/>
              <a:t>Horizontal distance to the roadways ranges from 0-4000</a:t>
            </a:r>
          </a:p>
          <a:p>
            <a:pPr lvl="1"/>
            <a:r>
              <a:rPr lang="en-US" dirty="0"/>
              <a:t>Red</a:t>
            </a:r>
          </a:p>
          <a:p>
            <a:pPr lvl="2"/>
            <a:r>
              <a:rPr lang="en-US" dirty="0"/>
              <a:t>Represents Tree type : Spruce </a:t>
            </a:r>
          </a:p>
          <a:p>
            <a:pPr lvl="2"/>
            <a:r>
              <a:rPr lang="en-US" dirty="0"/>
              <a:t>Horizontal distance to the roadways ranges from 10-6000</a:t>
            </a:r>
          </a:p>
          <a:p>
            <a:endParaRPr lang="en-US" dirty="0"/>
          </a:p>
        </p:txBody>
      </p:sp>
      <p:pic>
        <p:nvPicPr>
          <p:cNvPr id="5" name="Picture 4">
            <a:extLst>
              <a:ext uri="{FF2B5EF4-FFF2-40B4-BE49-F238E27FC236}">
                <a16:creationId xmlns:a16="http://schemas.microsoft.com/office/drawing/2014/main" id="{950B8FEE-C3E1-6442-8931-E5ACAB2D7CAF}"/>
              </a:ext>
            </a:extLst>
          </p:cNvPr>
          <p:cNvPicPr>
            <a:picLocks noChangeAspect="1"/>
          </p:cNvPicPr>
          <p:nvPr/>
        </p:nvPicPr>
        <p:blipFill>
          <a:blip r:embed="rId5"/>
          <a:stretch>
            <a:fillRect/>
          </a:stretch>
        </p:blipFill>
        <p:spPr>
          <a:xfrm>
            <a:off x="6341164" y="2464904"/>
            <a:ext cx="5850835" cy="4124739"/>
          </a:xfrm>
          <a:prstGeom prst="rect">
            <a:avLst/>
          </a:prstGeom>
        </p:spPr>
      </p:pic>
      <p:pic>
        <p:nvPicPr>
          <p:cNvPr id="6" name="Online Media 5" descr="Recorded Sound">
            <a:hlinkClick r:id="" action="ppaction://media"/>
            <a:extLst>
              <a:ext uri="{FF2B5EF4-FFF2-40B4-BE49-F238E27FC236}">
                <a16:creationId xmlns:a16="http://schemas.microsoft.com/office/drawing/2014/main" id="{3C3131CE-C9F6-214F-8E49-FCFE2E5C66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24246" y="1154043"/>
            <a:ext cx="812800" cy="812800"/>
          </a:xfrm>
          <a:prstGeom prst="rect">
            <a:avLst/>
          </a:prstGeom>
        </p:spPr>
      </p:pic>
    </p:spTree>
    <p:extLst>
      <p:ext uri="{BB962C8B-B14F-4D97-AF65-F5344CB8AC3E}">
        <p14:creationId xmlns:p14="http://schemas.microsoft.com/office/powerpoint/2010/main" val="6417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56F8-7139-7D4B-A4A2-E812473D7D89}"/>
              </a:ext>
            </a:extLst>
          </p:cNvPr>
          <p:cNvSpPr>
            <a:spLocks noGrp="1"/>
          </p:cNvSpPr>
          <p:nvPr>
            <p:ph type="title"/>
          </p:nvPr>
        </p:nvSpPr>
        <p:spPr/>
        <p:txBody>
          <a:bodyPr/>
          <a:lstStyle/>
          <a:p>
            <a:r>
              <a:rPr lang="en-US" dirty="0"/>
              <a:t>Goals	</a:t>
            </a:r>
          </a:p>
        </p:txBody>
      </p:sp>
      <p:sp>
        <p:nvSpPr>
          <p:cNvPr id="3" name="Content Placeholder 2">
            <a:extLst>
              <a:ext uri="{FF2B5EF4-FFF2-40B4-BE49-F238E27FC236}">
                <a16:creationId xmlns:a16="http://schemas.microsoft.com/office/drawing/2014/main" id="{D56FB4A7-ED4A-FF47-A514-3EF0551D9FD4}"/>
              </a:ext>
            </a:extLst>
          </p:cNvPr>
          <p:cNvSpPr>
            <a:spLocks noGrp="1"/>
          </p:cNvSpPr>
          <p:nvPr>
            <p:ph idx="1"/>
          </p:nvPr>
        </p:nvSpPr>
        <p:spPr/>
        <p:txBody>
          <a:bodyPr/>
          <a:lstStyle/>
          <a:p>
            <a:r>
              <a:rPr lang="en-US" dirty="0"/>
              <a:t>Explore relationships among variables</a:t>
            </a:r>
          </a:p>
          <a:p>
            <a:r>
              <a:rPr lang="en-US" dirty="0"/>
              <a:t>Visualize natural groupings or clusters</a:t>
            </a:r>
          </a:p>
          <a:p>
            <a:r>
              <a:rPr lang="en-US" dirty="0"/>
              <a:t>Tuning the data to get better results</a:t>
            </a:r>
          </a:p>
          <a:p>
            <a:r>
              <a:rPr lang="en-US" dirty="0"/>
              <a:t>Extract meaningful insights from the data</a:t>
            </a:r>
          </a:p>
          <a:p>
            <a:pPr marL="0" indent="0">
              <a:buNone/>
            </a:pPr>
            <a:endParaRPr lang="en-US" dirty="0"/>
          </a:p>
          <a:p>
            <a:endParaRPr lang="en-US" dirty="0"/>
          </a:p>
        </p:txBody>
      </p:sp>
      <p:pic>
        <p:nvPicPr>
          <p:cNvPr id="4" name="Online Media 3" descr="Recorded Sound">
            <a:hlinkClick r:id="" action="ppaction://media"/>
            <a:extLst>
              <a:ext uri="{FF2B5EF4-FFF2-40B4-BE49-F238E27FC236}">
                <a16:creationId xmlns:a16="http://schemas.microsoft.com/office/drawing/2014/main" id="{CA336C46-32D5-3C42-8F06-0C118758AB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09967" y="973668"/>
            <a:ext cx="812800" cy="812800"/>
          </a:xfrm>
          <a:prstGeom prst="rect">
            <a:avLst/>
          </a:prstGeom>
        </p:spPr>
      </p:pic>
    </p:spTree>
    <p:extLst>
      <p:ext uri="{BB962C8B-B14F-4D97-AF65-F5344CB8AC3E}">
        <p14:creationId xmlns:p14="http://schemas.microsoft.com/office/powerpoint/2010/main" val="11520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FEF0-293F-1E4E-9121-A0F59FA1D14B}"/>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B0E5418-83DD-1140-B5AE-53603D28CC58}"/>
              </a:ext>
            </a:extLst>
          </p:cNvPr>
          <p:cNvSpPr>
            <a:spLocks noGrp="1"/>
          </p:cNvSpPr>
          <p:nvPr>
            <p:ph idx="1"/>
          </p:nvPr>
        </p:nvSpPr>
        <p:spPr/>
        <p:txBody>
          <a:bodyPr>
            <a:normAutofit/>
          </a:bodyPr>
          <a:lstStyle/>
          <a:p>
            <a:r>
              <a:rPr lang="en-US" dirty="0"/>
              <a:t>Datasets used : </a:t>
            </a:r>
            <a:r>
              <a:rPr lang="en-US" dirty="0" err="1"/>
              <a:t>Clients.csv</a:t>
            </a:r>
            <a:r>
              <a:rPr lang="en-US" dirty="0"/>
              <a:t> and </a:t>
            </a:r>
            <a:r>
              <a:rPr lang="en-US" dirty="0" err="1"/>
              <a:t>Patches.csv</a:t>
            </a:r>
            <a:endParaRPr lang="en-US" dirty="0"/>
          </a:p>
          <a:p>
            <a:pPr marL="0" indent="0">
              <a:buNone/>
            </a:pPr>
            <a:endParaRPr lang="en-US" dirty="0"/>
          </a:p>
          <a:p>
            <a:r>
              <a:rPr lang="en-US" dirty="0"/>
              <a:t>Clients.csv : Information about the clients of a bank</a:t>
            </a:r>
          </a:p>
          <a:p>
            <a:pPr lvl="1"/>
            <a:r>
              <a:rPr lang="en-US" dirty="0"/>
              <a:t>43,193 instances and 9 variables</a:t>
            </a:r>
          </a:p>
          <a:p>
            <a:pPr lvl="1"/>
            <a:r>
              <a:rPr lang="en-US" dirty="0"/>
              <a:t>2 subsets created</a:t>
            </a:r>
          </a:p>
          <a:p>
            <a:r>
              <a:rPr lang="en-US" dirty="0"/>
              <a:t>Patches.csv : Observations made over different 30m X 30 m patches in the 				 forests of Alberta, Canada.</a:t>
            </a:r>
          </a:p>
          <a:p>
            <a:pPr lvl="1"/>
            <a:r>
              <a:rPr lang="en-US" dirty="0"/>
              <a:t>15,120 instances and 7 variables </a:t>
            </a:r>
          </a:p>
          <a:p>
            <a:pPr lvl="1"/>
            <a:r>
              <a:rPr lang="en-US" dirty="0"/>
              <a:t>3 subsets created</a:t>
            </a:r>
          </a:p>
          <a:p>
            <a:endParaRPr lang="en-US" dirty="0"/>
          </a:p>
        </p:txBody>
      </p:sp>
      <p:pic>
        <p:nvPicPr>
          <p:cNvPr id="4" name="Online Media 3" descr="Slide3">
            <a:hlinkClick r:id="" action="ppaction://media"/>
            <a:extLst>
              <a:ext uri="{FF2B5EF4-FFF2-40B4-BE49-F238E27FC236}">
                <a16:creationId xmlns:a16="http://schemas.microsoft.com/office/drawing/2014/main" id="{3F5A2DF6-FA2C-E842-B7EE-D9D7A69478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67813" y="1104348"/>
            <a:ext cx="812800" cy="812800"/>
          </a:xfrm>
          <a:prstGeom prst="rect">
            <a:avLst/>
          </a:prstGeom>
        </p:spPr>
      </p:pic>
    </p:spTree>
    <p:extLst>
      <p:ext uri="{BB962C8B-B14F-4D97-AF65-F5344CB8AC3E}">
        <p14:creationId xmlns:p14="http://schemas.microsoft.com/office/powerpoint/2010/main" val="7790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1163-F8B5-3944-9C7A-074621FEF692}"/>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F0A52171-8EC5-F742-A8DE-614E5A0D6DF3}"/>
              </a:ext>
            </a:extLst>
          </p:cNvPr>
          <p:cNvSpPr>
            <a:spLocks noGrp="1"/>
          </p:cNvSpPr>
          <p:nvPr>
            <p:ph idx="1"/>
          </p:nvPr>
        </p:nvSpPr>
        <p:spPr>
          <a:xfrm>
            <a:off x="653142" y="3280228"/>
            <a:ext cx="5442858" cy="3416300"/>
          </a:xfrm>
        </p:spPr>
        <p:txBody>
          <a:bodyPr/>
          <a:lstStyle/>
          <a:p>
            <a:pPr lvl="1"/>
            <a:r>
              <a:rPr lang="en-US" dirty="0"/>
              <a:t>Correlation heatmap for Clients.csv data set</a:t>
            </a:r>
          </a:p>
          <a:p>
            <a:pPr lvl="1"/>
            <a:r>
              <a:rPr lang="en-US" dirty="0"/>
              <a:t>None of the columns are highly corelated</a:t>
            </a:r>
          </a:p>
          <a:p>
            <a:pPr lvl="1"/>
            <a:r>
              <a:rPr lang="en-US" dirty="0"/>
              <a:t>No columns are dropped</a:t>
            </a:r>
          </a:p>
          <a:p>
            <a:pPr lvl="1"/>
            <a:endParaRPr lang="en-US" dirty="0"/>
          </a:p>
        </p:txBody>
      </p:sp>
      <p:pic>
        <p:nvPicPr>
          <p:cNvPr id="8" name="Picture 7">
            <a:extLst>
              <a:ext uri="{FF2B5EF4-FFF2-40B4-BE49-F238E27FC236}">
                <a16:creationId xmlns:a16="http://schemas.microsoft.com/office/drawing/2014/main" id="{A233AD98-0D80-0642-B7C5-265F1381ADB2}"/>
              </a:ext>
            </a:extLst>
          </p:cNvPr>
          <p:cNvPicPr>
            <a:picLocks noChangeAspect="1"/>
          </p:cNvPicPr>
          <p:nvPr/>
        </p:nvPicPr>
        <p:blipFill>
          <a:blip r:embed="rId4"/>
          <a:stretch>
            <a:fillRect/>
          </a:stretch>
        </p:blipFill>
        <p:spPr>
          <a:xfrm>
            <a:off x="6096000" y="2329543"/>
            <a:ext cx="6095999" cy="4049486"/>
          </a:xfrm>
          <a:prstGeom prst="rect">
            <a:avLst/>
          </a:prstGeom>
        </p:spPr>
      </p:pic>
      <p:pic>
        <p:nvPicPr>
          <p:cNvPr id="9" name="Online Media 8" descr="slide4">
            <a:hlinkClick r:id="" action="ppaction://media"/>
            <a:extLst>
              <a:ext uri="{FF2B5EF4-FFF2-40B4-BE49-F238E27FC236}">
                <a16:creationId xmlns:a16="http://schemas.microsoft.com/office/drawing/2014/main" id="{1F46173F-D4FD-DB4C-81AB-ACCF9BAB2A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37306" y="1026582"/>
            <a:ext cx="812800" cy="812800"/>
          </a:xfrm>
          <a:prstGeom prst="rect">
            <a:avLst/>
          </a:prstGeom>
        </p:spPr>
      </p:pic>
    </p:spTree>
    <p:extLst>
      <p:ext uri="{BB962C8B-B14F-4D97-AF65-F5344CB8AC3E}">
        <p14:creationId xmlns:p14="http://schemas.microsoft.com/office/powerpoint/2010/main" val="111229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5158-A8A4-A644-A117-867D31F46884}"/>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AE2AD7C2-5A79-CE4F-B566-542E7FC9608A}"/>
              </a:ext>
            </a:extLst>
          </p:cNvPr>
          <p:cNvSpPr>
            <a:spLocks noGrp="1"/>
          </p:cNvSpPr>
          <p:nvPr>
            <p:ph idx="1"/>
          </p:nvPr>
        </p:nvSpPr>
        <p:spPr>
          <a:xfrm>
            <a:off x="534469" y="3026940"/>
            <a:ext cx="6007846" cy="3416300"/>
          </a:xfrm>
        </p:spPr>
        <p:txBody>
          <a:bodyPr/>
          <a:lstStyle/>
          <a:p>
            <a:r>
              <a:rPr lang="en-US" dirty="0"/>
              <a:t>Correlation heatmap for Patches.csv data set</a:t>
            </a:r>
          </a:p>
          <a:p>
            <a:r>
              <a:rPr lang="en-US" dirty="0"/>
              <a:t>The column Horizontal distance to hydrology and vertical distance to hydrology have correlation of 0.65.</a:t>
            </a:r>
          </a:p>
          <a:p>
            <a:r>
              <a:rPr lang="en-US" dirty="0"/>
              <a:t>None of the columns are highly corelated</a:t>
            </a:r>
          </a:p>
          <a:p>
            <a:r>
              <a:rPr lang="en-US" dirty="0"/>
              <a:t>No columns are dropped</a:t>
            </a:r>
          </a:p>
          <a:p>
            <a:endParaRPr lang="en-US" dirty="0"/>
          </a:p>
          <a:p>
            <a:endParaRPr lang="en-US" dirty="0"/>
          </a:p>
        </p:txBody>
      </p:sp>
      <p:pic>
        <p:nvPicPr>
          <p:cNvPr id="5" name="Picture 4">
            <a:extLst>
              <a:ext uri="{FF2B5EF4-FFF2-40B4-BE49-F238E27FC236}">
                <a16:creationId xmlns:a16="http://schemas.microsoft.com/office/drawing/2014/main" id="{8A88C77A-ACD0-774A-9FBA-A259AEB5379E}"/>
              </a:ext>
            </a:extLst>
          </p:cNvPr>
          <p:cNvPicPr>
            <a:picLocks noChangeAspect="1"/>
          </p:cNvPicPr>
          <p:nvPr/>
        </p:nvPicPr>
        <p:blipFill>
          <a:blip r:embed="rId4"/>
          <a:stretch>
            <a:fillRect/>
          </a:stretch>
        </p:blipFill>
        <p:spPr>
          <a:xfrm>
            <a:off x="6813631" y="3026940"/>
            <a:ext cx="5378369" cy="3457522"/>
          </a:xfrm>
          <a:prstGeom prst="rect">
            <a:avLst/>
          </a:prstGeom>
        </p:spPr>
      </p:pic>
      <p:pic>
        <p:nvPicPr>
          <p:cNvPr id="6" name="Online Media 5" descr="Slide5">
            <a:hlinkClick r:id="" action="ppaction://media"/>
            <a:extLst>
              <a:ext uri="{FF2B5EF4-FFF2-40B4-BE49-F238E27FC236}">
                <a16:creationId xmlns:a16="http://schemas.microsoft.com/office/drawing/2014/main" id="{B906B818-FB60-4C45-9C00-E50F6F9CDA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02815" y="1174343"/>
            <a:ext cx="812800" cy="812800"/>
          </a:xfrm>
          <a:prstGeom prst="rect">
            <a:avLst/>
          </a:prstGeom>
        </p:spPr>
      </p:pic>
    </p:spTree>
    <p:extLst>
      <p:ext uri="{BB962C8B-B14F-4D97-AF65-F5344CB8AC3E}">
        <p14:creationId xmlns:p14="http://schemas.microsoft.com/office/powerpoint/2010/main" val="135212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94AB-3095-1C46-A4CD-38120AC5692E}"/>
              </a:ext>
            </a:extLst>
          </p:cNvPr>
          <p:cNvSpPr>
            <a:spLocks noGrp="1"/>
          </p:cNvSpPr>
          <p:nvPr>
            <p:ph type="title"/>
          </p:nvPr>
        </p:nvSpPr>
        <p:spPr/>
        <p:txBody>
          <a:bodyPr/>
          <a:lstStyle/>
          <a:p>
            <a:r>
              <a:rPr lang="en-US" dirty="0"/>
              <a:t>Dimensionality reduction techniques</a:t>
            </a:r>
          </a:p>
        </p:txBody>
      </p:sp>
      <p:sp>
        <p:nvSpPr>
          <p:cNvPr id="3" name="Content Placeholder 2">
            <a:extLst>
              <a:ext uri="{FF2B5EF4-FFF2-40B4-BE49-F238E27FC236}">
                <a16:creationId xmlns:a16="http://schemas.microsoft.com/office/drawing/2014/main" id="{02610362-F97B-294B-B68C-9C09D4C9D679}"/>
              </a:ext>
            </a:extLst>
          </p:cNvPr>
          <p:cNvSpPr>
            <a:spLocks noGrp="1"/>
          </p:cNvSpPr>
          <p:nvPr>
            <p:ph idx="1"/>
          </p:nvPr>
        </p:nvSpPr>
        <p:spPr>
          <a:xfrm>
            <a:off x="1154954" y="2603500"/>
            <a:ext cx="8825659" cy="4075596"/>
          </a:xfrm>
        </p:spPr>
        <p:txBody>
          <a:bodyPr>
            <a:normAutofit/>
          </a:bodyPr>
          <a:lstStyle/>
          <a:p>
            <a:r>
              <a:rPr lang="en-US" dirty="0"/>
              <a:t>PCA – Principal control analysis</a:t>
            </a:r>
          </a:p>
          <a:p>
            <a:pPr lvl="1"/>
            <a:r>
              <a:rPr lang="en-US" dirty="0"/>
              <a:t>Linear dimensionality reduction technique</a:t>
            </a:r>
          </a:p>
          <a:p>
            <a:pPr lvl="1"/>
            <a:r>
              <a:rPr lang="en-US" dirty="0"/>
              <a:t>Extracts information from high dimensional space by projecting it to low dimensional sub-space. </a:t>
            </a:r>
          </a:p>
          <a:p>
            <a:pPr lvl="1"/>
            <a:r>
              <a:rPr lang="en-US" dirty="0"/>
              <a:t>Unsupervised dimensionality reduction technique</a:t>
            </a:r>
          </a:p>
          <a:p>
            <a:r>
              <a:rPr lang="en-US" dirty="0"/>
              <a:t>T-SNE – t-Distributed Stochastic Neighbor  Embedding</a:t>
            </a:r>
          </a:p>
          <a:p>
            <a:pPr lvl="1"/>
            <a:r>
              <a:rPr lang="en-US" dirty="0"/>
              <a:t>Non-linear dimensionality reduction technique</a:t>
            </a:r>
          </a:p>
          <a:p>
            <a:pPr lvl="1"/>
            <a:r>
              <a:rPr lang="en-US" dirty="0"/>
              <a:t>Calculates the probability of similar points in both high dimensional and low dimensional space</a:t>
            </a:r>
          </a:p>
          <a:p>
            <a:pPr lvl="1"/>
            <a:r>
              <a:rPr lang="en-US" dirty="0"/>
              <a:t>Tries to minimize the difference of similarities in higher-dimensional and lower dimensional space for a perfect representation of data points in lower dimensional space</a:t>
            </a:r>
          </a:p>
        </p:txBody>
      </p:sp>
      <p:pic>
        <p:nvPicPr>
          <p:cNvPr id="4" name="Online Media 3" descr="slide6">
            <a:hlinkClick r:id="" action="ppaction://media"/>
            <a:extLst>
              <a:ext uri="{FF2B5EF4-FFF2-40B4-BE49-F238E27FC236}">
                <a16:creationId xmlns:a16="http://schemas.microsoft.com/office/drawing/2014/main" id="{4AA2E718-003D-694A-8CB8-D82AE54BFF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4213" y="927467"/>
            <a:ext cx="812800" cy="812800"/>
          </a:xfrm>
          <a:prstGeom prst="rect">
            <a:avLst/>
          </a:prstGeom>
        </p:spPr>
      </p:pic>
    </p:spTree>
    <p:extLst>
      <p:ext uri="{BB962C8B-B14F-4D97-AF65-F5344CB8AC3E}">
        <p14:creationId xmlns:p14="http://schemas.microsoft.com/office/powerpoint/2010/main" val="194327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66ED-BFE2-6C4E-84A6-884972F5BB17}"/>
              </a:ext>
            </a:extLst>
          </p:cNvPr>
          <p:cNvSpPr>
            <a:spLocks noGrp="1"/>
          </p:cNvSpPr>
          <p:nvPr>
            <p:ph type="title"/>
          </p:nvPr>
        </p:nvSpPr>
        <p:spPr/>
        <p:txBody>
          <a:bodyPr/>
          <a:lstStyle/>
          <a:p>
            <a:r>
              <a:rPr lang="en-US" dirty="0"/>
              <a:t>Visualization – Clients.csv</a:t>
            </a:r>
          </a:p>
        </p:txBody>
      </p:sp>
      <p:sp>
        <p:nvSpPr>
          <p:cNvPr id="3" name="Content Placeholder 2">
            <a:extLst>
              <a:ext uri="{FF2B5EF4-FFF2-40B4-BE49-F238E27FC236}">
                <a16:creationId xmlns:a16="http://schemas.microsoft.com/office/drawing/2014/main" id="{BA6286FC-DB33-154C-8C04-2A6463FE77EB}"/>
              </a:ext>
            </a:extLst>
          </p:cNvPr>
          <p:cNvSpPr>
            <a:spLocks noGrp="1"/>
          </p:cNvSpPr>
          <p:nvPr>
            <p:ph idx="1"/>
          </p:nvPr>
        </p:nvSpPr>
        <p:spPr>
          <a:xfrm>
            <a:off x="348916" y="2603500"/>
            <a:ext cx="5462337" cy="3416300"/>
          </a:xfrm>
        </p:spPr>
        <p:txBody>
          <a:bodyPr/>
          <a:lstStyle/>
          <a:p>
            <a:r>
              <a:rPr lang="en-US" dirty="0"/>
              <a:t>2 Clusters</a:t>
            </a:r>
          </a:p>
          <a:p>
            <a:pPr lvl="1"/>
            <a:r>
              <a:rPr lang="en-US" dirty="0"/>
              <a:t>Red: </a:t>
            </a:r>
          </a:p>
          <a:p>
            <a:pPr lvl="2"/>
            <a:r>
              <a:rPr lang="en-US" dirty="0"/>
              <a:t>Clients with no default Payment history</a:t>
            </a:r>
          </a:p>
          <a:p>
            <a:pPr lvl="2"/>
            <a:r>
              <a:rPr lang="en-US" dirty="0"/>
              <a:t>No history of having any housing loan</a:t>
            </a:r>
          </a:p>
          <a:p>
            <a:pPr lvl="1"/>
            <a:r>
              <a:rPr lang="en-US" dirty="0"/>
              <a:t>Violet:</a:t>
            </a:r>
          </a:p>
          <a:p>
            <a:pPr lvl="2"/>
            <a:r>
              <a:rPr lang="en-US" dirty="0"/>
              <a:t>Clients with no default payment history</a:t>
            </a:r>
          </a:p>
          <a:p>
            <a:pPr lvl="2"/>
            <a:r>
              <a:rPr lang="en-US" dirty="0"/>
              <a:t>Clients who have housing loan</a:t>
            </a:r>
          </a:p>
        </p:txBody>
      </p:sp>
      <p:pic>
        <p:nvPicPr>
          <p:cNvPr id="15" name="Picture 14">
            <a:extLst>
              <a:ext uri="{FF2B5EF4-FFF2-40B4-BE49-F238E27FC236}">
                <a16:creationId xmlns:a16="http://schemas.microsoft.com/office/drawing/2014/main" id="{90EA5FB5-59A9-A749-AD98-72D0D5ECA3AF}"/>
              </a:ext>
            </a:extLst>
          </p:cNvPr>
          <p:cNvPicPr>
            <a:picLocks noChangeAspect="1"/>
          </p:cNvPicPr>
          <p:nvPr/>
        </p:nvPicPr>
        <p:blipFill>
          <a:blip r:embed="rId5"/>
          <a:stretch>
            <a:fillRect/>
          </a:stretch>
        </p:blipFill>
        <p:spPr>
          <a:xfrm>
            <a:off x="6957392" y="2327280"/>
            <a:ext cx="4885692" cy="4530720"/>
          </a:xfrm>
          <a:prstGeom prst="rect">
            <a:avLst/>
          </a:prstGeom>
        </p:spPr>
      </p:pic>
      <p:pic>
        <p:nvPicPr>
          <p:cNvPr id="16" name="Online Media 15" descr="Recorded Sound">
            <a:hlinkClick r:id="" action="ppaction://media"/>
            <a:extLst>
              <a:ext uri="{FF2B5EF4-FFF2-40B4-BE49-F238E27FC236}">
                <a16:creationId xmlns:a16="http://schemas.microsoft.com/office/drawing/2014/main" id="{A98C5CF9-5964-6C4C-8791-83A3456528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3838" y="920750"/>
            <a:ext cx="812800" cy="812800"/>
          </a:xfrm>
          <a:prstGeom prst="rect">
            <a:avLst/>
          </a:prstGeom>
        </p:spPr>
      </p:pic>
    </p:spTree>
    <p:extLst>
      <p:ext uri="{BB962C8B-B14F-4D97-AF65-F5344CB8AC3E}">
        <p14:creationId xmlns:p14="http://schemas.microsoft.com/office/powerpoint/2010/main" val="246001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8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548D-F5D8-5841-BAE1-2FA2EF80766A}"/>
              </a:ext>
            </a:extLst>
          </p:cNvPr>
          <p:cNvSpPr>
            <a:spLocks noGrp="1"/>
          </p:cNvSpPr>
          <p:nvPr>
            <p:ph type="title"/>
          </p:nvPr>
        </p:nvSpPr>
        <p:spPr/>
        <p:txBody>
          <a:bodyPr/>
          <a:lstStyle/>
          <a:p>
            <a:r>
              <a:rPr lang="en-US" dirty="0"/>
              <a:t>Visualization – Clients.csv</a:t>
            </a:r>
          </a:p>
        </p:txBody>
      </p:sp>
      <p:sp>
        <p:nvSpPr>
          <p:cNvPr id="3" name="Content Placeholder 2">
            <a:extLst>
              <a:ext uri="{FF2B5EF4-FFF2-40B4-BE49-F238E27FC236}">
                <a16:creationId xmlns:a16="http://schemas.microsoft.com/office/drawing/2014/main" id="{FE5A2B1A-8F6D-014C-8677-DB1A9536A4ED}"/>
              </a:ext>
            </a:extLst>
          </p:cNvPr>
          <p:cNvSpPr>
            <a:spLocks noGrp="1"/>
          </p:cNvSpPr>
          <p:nvPr>
            <p:ph idx="1"/>
          </p:nvPr>
        </p:nvSpPr>
        <p:spPr>
          <a:xfrm>
            <a:off x="559904" y="3130274"/>
            <a:ext cx="5365116" cy="3416300"/>
          </a:xfrm>
        </p:spPr>
        <p:txBody>
          <a:bodyPr>
            <a:normAutofit/>
          </a:bodyPr>
          <a:lstStyle/>
          <a:p>
            <a:r>
              <a:rPr lang="en-US" dirty="0"/>
              <a:t>3 clusters</a:t>
            </a:r>
          </a:p>
          <a:p>
            <a:pPr lvl="1"/>
            <a:r>
              <a:rPr lang="en-US" dirty="0"/>
              <a:t>Green</a:t>
            </a:r>
          </a:p>
          <a:p>
            <a:pPr lvl="2"/>
            <a:r>
              <a:rPr lang="en-US" dirty="0"/>
              <a:t>Clients with no housing loan and personal loan</a:t>
            </a:r>
          </a:p>
          <a:p>
            <a:pPr lvl="2"/>
            <a:r>
              <a:rPr lang="en-US" dirty="0"/>
              <a:t>Clustered based on education and marital status</a:t>
            </a:r>
          </a:p>
          <a:p>
            <a:pPr lvl="1"/>
            <a:r>
              <a:rPr lang="en-US" dirty="0"/>
              <a:t>Violet</a:t>
            </a:r>
          </a:p>
          <a:p>
            <a:pPr lvl="2"/>
            <a:r>
              <a:rPr lang="en-US" dirty="0"/>
              <a:t>Clients with mandatory housing loan</a:t>
            </a:r>
          </a:p>
          <a:p>
            <a:pPr lvl="1"/>
            <a:r>
              <a:rPr lang="en-US" dirty="0"/>
              <a:t>Red</a:t>
            </a:r>
          </a:p>
          <a:p>
            <a:pPr lvl="2"/>
            <a:r>
              <a:rPr lang="en-US" dirty="0"/>
              <a:t>Clients with housing loan and personal loan</a:t>
            </a:r>
          </a:p>
          <a:p>
            <a:pPr lvl="2"/>
            <a:r>
              <a:rPr lang="en-US" dirty="0"/>
              <a:t>Mandatory on all the clusters</a:t>
            </a:r>
          </a:p>
          <a:p>
            <a:pPr lvl="2"/>
            <a:endParaRPr lang="en-US" dirty="0"/>
          </a:p>
          <a:p>
            <a:pPr lvl="2"/>
            <a:endParaRPr lang="en-US" dirty="0"/>
          </a:p>
        </p:txBody>
      </p:sp>
      <p:pic>
        <p:nvPicPr>
          <p:cNvPr id="5" name="Picture 4">
            <a:extLst>
              <a:ext uri="{FF2B5EF4-FFF2-40B4-BE49-F238E27FC236}">
                <a16:creationId xmlns:a16="http://schemas.microsoft.com/office/drawing/2014/main" id="{048E8B3F-1C8C-F148-B8FD-39D32D7EBAA0}"/>
              </a:ext>
            </a:extLst>
          </p:cNvPr>
          <p:cNvPicPr>
            <a:picLocks noChangeAspect="1"/>
          </p:cNvPicPr>
          <p:nvPr/>
        </p:nvPicPr>
        <p:blipFill>
          <a:blip r:embed="rId5"/>
          <a:stretch>
            <a:fillRect/>
          </a:stretch>
        </p:blipFill>
        <p:spPr>
          <a:xfrm>
            <a:off x="6096000" y="2497575"/>
            <a:ext cx="5536096" cy="4360425"/>
          </a:xfrm>
          <a:prstGeom prst="rect">
            <a:avLst/>
          </a:prstGeom>
        </p:spPr>
      </p:pic>
      <p:pic>
        <p:nvPicPr>
          <p:cNvPr id="6" name="Online Media 5" descr="Slide8">
            <a:hlinkClick r:id="" action="ppaction://media"/>
            <a:extLst>
              <a:ext uri="{FF2B5EF4-FFF2-40B4-BE49-F238E27FC236}">
                <a16:creationId xmlns:a16="http://schemas.microsoft.com/office/drawing/2014/main" id="{2B19755E-AB50-F741-B5D3-48B6831E19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35291" y="1054652"/>
            <a:ext cx="812800" cy="812800"/>
          </a:xfrm>
          <a:prstGeom prst="rect">
            <a:avLst/>
          </a:prstGeom>
        </p:spPr>
      </p:pic>
    </p:spTree>
    <p:extLst>
      <p:ext uri="{BB962C8B-B14F-4D97-AF65-F5344CB8AC3E}">
        <p14:creationId xmlns:p14="http://schemas.microsoft.com/office/powerpoint/2010/main" val="38467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C8B0-BE9B-8940-AE74-1A6A71046064}"/>
              </a:ext>
            </a:extLst>
          </p:cNvPr>
          <p:cNvSpPr>
            <a:spLocks noGrp="1"/>
          </p:cNvSpPr>
          <p:nvPr>
            <p:ph type="title"/>
          </p:nvPr>
        </p:nvSpPr>
        <p:spPr/>
        <p:txBody>
          <a:bodyPr/>
          <a:lstStyle/>
          <a:p>
            <a:r>
              <a:rPr lang="en-US" dirty="0"/>
              <a:t>Visualization and insights – Patches.csv</a:t>
            </a:r>
          </a:p>
        </p:txBody>
      </p:sp>
      <p:sp>
        <p:nvSpPr>
          <p:cNvPr id="3" name="Content Placeholder 2">
            <a:extLst>
              <a:ext uri="{FF2B5EF4-FFF2-40B4-BE49-F238E27FC236}">
                <a16:creationId xmlns:a16="http://schemas.microsoft.com/office/drawing/2014/main" id="{CFBC65E3-1F1B-FA49-B54C-E3D9BC289060}"/>
              </a:ext>
            </a:extLst>
          </p:cNvPr>
          <p:cNvSpPr>
            <a:spLocks noGrp="1"/>
          </p:cNvSpPr>
          <p:nvPr>
            <p:ph idx="1"/>
          </p:nvPr>
        </p:nvSpPr>
        <p:spPr>
          <a:xfrm>
            <a:off x="508911" y="2484231"/>
            <a:ext cx="5891889" cy="4254500"/>
          </a:xfrm>
        </p:spPr>
        <p:txBody>
          <a:bodyPr>
            <a:normAutofit fontScale="92500" lnSpcReduction="10000"/>
          </a:bodyPr>
          <a:lstStyle/>
          <a:p>
            <a:r>
              <a:rPr lang="en-US" dirty="0"/>
              <a:t>4 clusters</a:t>
            </a:r>
          </a:p>
          <a:p>
            <a:pPr lvl="1"/>
            <a:r>
              <a:rPr lang="en-US" dirty="0"/>
              <a:t>Yellow</a:t>
            </a:r>
          </a:p>
          <a:p>
            <a:pPr lvl="2"/>
            <a:r>
              <a:rPr lang="en-US" dirty="0"/>
              <a:t>Horizontal distance to hydrology is in the range 0-900</a:t>
            </a:r>
          </a:p>
          <a:p>
            <a:pPr lvl="2"/>
            <a:r>
              <a:rPr lang="en-US" dirty="0"/>
              <a:t>Negative values for vertical distance</a:t>
            </a:r>
          </a:p>
          <a:p>
            <a:pPr lvl="1"/>
            <a:r>
              <a:rPr lang="en-US" dirty="0"/>
              <a:t>Red</a:t>
            </a:r>
          </a:p>
          <a:p>
            <a:pPr lvl="2"/>
            <a:r>
              <a:rPr lang="en-US" dirty="0"/>
              <a:t>Horizontal distance to hydrology is in the range 0-800</a:t>
            </a:r>
          </a:p>
          <a:p>
            <a:pPr lvl="2"/>
            <a:r>
              <a:rPr lang="en-US" dirty="0"/>
              <a:t>Has the highest value for vertical distance</a:t>
            </a:r>
          </a:p>
          <a:p>
            <a:pPr lvl="1"/>
            <a:r>
              <a:rPr lang="en-US" dirty="0"/>
              <a:t>Violet</a:t>
            </a:r>
          </a:p>
          <a:p>
            <a:pPr lvl="2"/>
            <a:r>
              <a:rPr lang="en-US" dirty="0"/>
              <a:t>Horizontal distance to hydrology is in the range 0-700</a:t>
            </a:r>
          </a:p>
          <a:p>
            <a:pPr lvl="2"/>
            <a:r>
              <a:rPr lang="en-US" dirty="0"/>
              <a:t>Has the most negative values for vertical distance</a:t>
            </a:r>
          </a:p>
          <a:p>
            <a:pPr lvl="1"/>
            <a:r>
              <a:rPr lang="en-US" dirty="0"/>
              <a:t>Blue</a:t>
            </a:r>
          </a:p>
          <a:p>
            <a:pPr lvl="2"/>
            <a:r>
              <a:rPr lang="en-US" dirty="0"/>
              <a:t>Horizontal distance to hydrology is in the range 0-400</a:t>
            </a:r>
          </a:p>
          <a:p>
            <a:pPr lvl="2"/>
            <a:r>
              <a:rPr lang="en-US" dirty="0"/>
              <a:t>Negative values for vertical distance</a:t>
            </a:r>
          </a:p>
          <a:p>
            <a:pPr lvl="1"/>
            <a:endParaRPr lang="en-US" dirty="0"/>
          </a:p>
        </p:txBody>
      </p:sp>
      <p:pic>
        <p:nvPicPr>
          <p:cNvPr id="5" name="Picture 4">
            <a:extLst>
              <a:ext uri="{FF2B5EF4-FFF2-40B4-BE49-F238E27FC236}">
                <a16:creationId xmlns:a16="http://schemas.microsoft.com/office/drawing/2014/main" id="{2FF38558-D971-0149-B9E4-B0BA24B1E9A3}"/>
              </a:ext>
            </a:extLst>
          </p:cNvPr>
          <p:cNvPicPr>
            <a:picLocks noChangeAspect="1"/>
          </p:cNvPicPr>
          <p:nvPr/>
        </p:nvPicPr>
        <p:blipFill>
          <a:blip r:embed="rId5"/>
          <a:stretch>
            <a:fillRect/>
          </a:stretch>
        </p:blipFill>
        <p:spPr>
          <a:xfrm>
            <a:off x="6175513" y="2415117"/>
            <a:ext cx="5891890" cy="4392727"/>
          </a:xfrm>
          <a:prstGeom prst="rect">
            <a:avLst/>
          </a:prstGeom>
        </p:spPr>
      </p:pic>
      <p:pic>
        <p:nvPicPr>
          <p:cNvPr id="6" name="Online Media 5" descr="Slide9">
            <a:hlinkClick r:id="" action="ppaction://media"/>
            <a:extLst>
              <a:ext uri="{FF2B5EF4-FFF2-40B4-BE49-F238E27FC236}">
                <a16:creationId xmlns:a16="http://schemas.microsoft.com/office/drawing/2014/main" id="{305B0575-B606-484D-82B2-7AFAF2CEA0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72756" y="1144105"/>
            <a:ext cx="812800" cy="812800"/>
          </a:xfrm>
          <a:prstGeom prst="rect">
            <a:avLst/>
          </a:prstGeom>
        </p:spPr>
      </p:pic>
    </p:spTree>
    <p:extLst>
      <p:ext uri="{BB962C8B-B14F-4D97-AF65-F5344CB8AC3E}">
        <p14:creationId xmlns:p14="http://schemas.microsoft.com/office/powerpoint/2010/main" val="203988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497</TotalTime>
  <Words>1171</Words>
  <Application>Microsoft Macintosh PowerPoint</Application>
  <PresentationFormat>Widescreen</PresentationFormat>
  <Paragraphs>100</Paragraphs>
  <Slides>11</Slides>
  <Notes>8</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 Boardroom</vt:lpstr>
      <vt:lpstr>Data Visualization Using Python</vt:lpstr>
      <vt:lpstr>Goals </vt:lpstr>
      <vt:lpstr>Data</vt:lpstr>
      <vt:lpstr>Data Exploration</vt:lpstr>
      <vt:lpstr>Data Exploration</vt:lpstr>
      <vt:lpstr>Dimensionality reduction techniques</vt:lpstr>
      <vt:lpstr>Visualization – Clients.csv</vt:lpstr>
      <vt:lpstr>Visualization – Clients.csv</vt:lpstr>
      <vt:lpstr>Visualization and insights – Patches.csv</vt:lpstr>
      <vt:lpstr>Visualization and insights – Patches.csv</vt:lpstr>
      <vt:lpstr>Visualization and insights – Patches.csv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amith murali</dc:creator>
  <cp:lastModifiedBy>amith murali</cp:lastModifiedBy>
  <cp:revision>22</cp:revision>
  <dcterms:created xsi:type="dcterms:W3CDTF">2020-04-21T12:17:56Z</dcterms:created>
  <dcterms:modified xsi:type="dcterms:W3CDTF">2020-04-21T20:36:55Z</dcterms:modified>
</cp:coreProperties>
</file>